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6" r:id="rId5"/>
    <p:sldId id="267" r:id="rId6"/>
    <p:sldId id="265" r:id="rId7"/>
  </p:sldIdLst>
  <p:sldSz cx="18288000" cy="10287000"/>
  <p:notesSz cx="6858000" cy="9144000"/>
  <p:embeddedFontLst>
    <p:embeddedFont>
      <p:font typeface="Magnolia Script" panose="020B0604020202020204" charset="0"/>
      <p:regular r:id="rId8"/>
    </p:embeddedFont>
    <p:embeddedFont>
      <p:font typeface="Open Sans" panose="020B0606030504020204" pitchFamily="34" charset="0"/>
      <p:regular r:id="rId9"/>
      <p:bold r:id="rId10"/>
    </p:embeddedFont>
    <p:embeddedFont>
      <p:font typeface="Open Sans Bold" panose="020B0806030504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54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svg>
</file>

<file path=ppt/media/image4.png>
</file>

<file path=ppt/media/image5.jpe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13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3.svg"/><Relationship Id="rId9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888" b="-20888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07403" y="399482"/>
            <a:ext cx="291824" cy="332305"/>
          </a:xfrm>
          <a:custGeom>
            <a:avLst/>
            <a:gdLst/>
            <a:ahLst/>
            <a:cxnLst/>
            <a:rect l="l" t="t" r="r" b="b"/>
            <a:pathLst>
              <a:path w="291824" h="332305">
                <a:moveTo>
                  <a:pt x="0" y="0"/>
                </a:moveTo>
                <a:lnTo>
                  <a:pt x="291824" y="0"/>
                </a:lnTo>
                <a:lnTo>
                  <a:pt x="291824" y="332305"/>
                </a:lnTo>
                <a:lnTo>
                  <a:pt x="0" y="332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2730520" y="3278121"/>
            <a:ext cx="2318451" cy="2647001"/>
          </a:xfrm>
          <a:custGeom>
            <a:avLst/>
            <a:gdLst/>
            <a:ahLst/>
            <a:cxnLst/>
            <a:rect l="l" t="t" r="r" b="b"/>
            <a:pathLst>
              <a:path w="2318451" h="2647001">
                <a:moveTo>
                  <a:pt x="0" y="0"/>
                </a:moveTo>
                <a:lnTo>
                  <a:pt x="2318451" y="0"/>
                </a:lnTo>
                <a:lnTo>
                  <a:pt x="2318451" y="2647001"/>
                </a:lnTo>
                <a:lnTo>
                  <a:pt x="0" y="26470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flipH="1">
            <a:off x="3293895" y="4988529"/>
            <a:ext cx="1783445" cy="2036179"/>
          </a:xfrm>
          <a:custGeom>
            <a:avLst/>
            <a:gdLst/>
            <a:ahLst/>
            <a:cxnLst/>
            <a:rect l="l" t="t" r="r" b="b"/>
            <a:pathLst>
              <a:path w="1783445" h="2036179">
                <a:moveTo>
                  <a:pt x="1783445" y="0"/>
                </a:moveTo>
                <a:lnTo>
                  <a:pt x="0" y="0"/>
                </a:lnTo>
                <a:lnTo>
                  <a:pt x="0" y="2036179"/>
                </a:lnTo>
                <a:lnTo>
                  <a:pt x="1783445" y="2036179"/>
                </a:lnTo>
                <a:lnTo>
                  <a:pt x="1783445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27965C-FA70-FB52-746C-D69685FD9242}"/>
              </a:ext>
            </a:extLst>
          </p:cNvPr>
          <p:cNvSpPr txBox="1"/>
          <p:nvPr/>
        </p:nvSpPr>
        <p:spPr>
          <a:xfrm>
            <a:off x="4343400" y="2324100"/>
            <a:ext cx="96012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800" dirty="0">
                <a:solidFill>
                  <a:schemeClr val="bg1"/>
                </a:solidFill>
                <a:latin typeface="Magnolia Script" panose="020B0604020202020204" charset="0"/>
              </a:rPr>
              <a:t>Coffeehouse 			Sales</a:t>
            </a:r>
          </a:p>
          <a:p>
            <a:r>
              <a:rPr lang="en-IN" sz="13800" dirty="0">
                <a:solidFill>
                  <a:schemeClr val="bg1"/>
                </a:solidFill>
                <a:latin typeface="Magnolia Script" panose="020B0604020202020204" charset="0"/>
              </a:rPr>
              <a:t>				Trends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B557F86-2B25-ED6C-FB92-C856517F33BC}"/>
              </a:ext>
            </a:extLst>
          </p:cNvPr>
          <p:cNvSpPr txBox="1"/>
          <p:nvPr/>
        </p:nvSpPr>
        <p:spPr>
          <a:xfrm>
            <a:off x="10857971" y="8552121"/>
            <a:ext cx="419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Magnolia Script" panose="020B0604020202020204" charset="0"/>
              </a:rPr>
              <a:t>- Himanshu Pathak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111" b="-9111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9" name="Freeform 9"/>
          <p:cNvSpPr/>
          <p:nvPr/>
        </p:nvSpPr>
        <p:spPr>
          <a:xfrm>
            <a:off x="9269635" y="2890751"/>
            <a:ext cx="291824" cy="332305"/>
          </a:xfrm>
          <a:custGeom>
            <a:avLst/>
            <a:gdLst/>
            <a:ahLst/>
            <a:cxnLst/>
            <a:rect l="l" t="t" r="r" b="b"/>
            <a:pathLst>
              <a:path w="291824" h="332305">
                <a:moveTo>
                  <a:pt x="0" y="0"/>
                </a:moveTo>
                <a:lnTo>
                  <a:pt x="291824" y="0"/>
                </a:lnTo>
                <a:lnTo>
                  <a:pt x="291824" y="332305"/>
                </a:lnTo>
                <a:lnTo>
                  <a:pt x="0" y="332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976409" y="1909872"/>
            <a:ext cx="6473317" cy="6467255"/>
            <a:chOff x="0" y="0"/>
            <a:chExt cx="3255264" cy="325221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255264" cy="3252216"/>
            </a:xfrm>
            <a:custGeom>
              <a:avLst/>
              <a:gdLst/>
              <a:ahLst/>
              <a:cxnLst/>
              <a:rect l="l" t="t" r="r" b="b"/>
              <a:pathLst>
                <a:path w="3255264" h="3252216">
                  <a:moveTo>
                    <a:pt x="3255264" y="3252216"/>
                  </a:moveTo>
                  <a:lnTo>
                    <a:pt x="0" y="3252216"/>
                  </a:lnTo>
                  <a:lnTo>
                    <a:pt x="0" y="0"/>
                  </a:lnTo>
                  <a:lnTo>
                    <a:pt x="3255264" y="0"/>
                  </a:lnTo>
                  <a:lnTo>
                    <a:pt x="3255264" y="3252216"/>
                  </a:lnTo>
                  <a:close/>
                </a:path>
              </a:pathLst>
            </a:custGeom>
            <a:blipFill>
              <a:blip r:embed="rId5"/>
              <a:stretch>
                <a:fillRect l="-15" r="-15"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178784" y="170440"/>
              <a:ext cx="2903731" cy="2875349"/>
            </a:xfrm>
            <a:custGeom>
              <a:avLst/>
              <a:gdLst/>
              <a:ahLst/>
              <a:cxnLst/>
              <a:rect l="l" t="t" r="r" b="b"/>
              <a:pathLst>
                <a:path w="2903731" h="2875349">
                  <a:moveTo>
                    <a:pt x="65607" y="158"/>
                  </a:moveTo>
                  <a:lnTo>
                    <a:pt x="2878476" y="31987"/>
                  </a:lnTo>
                  <a:cubicBezTo>
                    <a:pt x="2892501" y="32145"/>
                    <a:pt x="2903731" y="43665"/>
                    <a:pt x="2903531" y="57691"/>
                  </a:cubicBezTo>
                  <a:lnTo>
                    <a:pt x="2863754" y="2850091"/>
                  </a:lnTo>
                  <a:cubicBezTo>
                    <a:pt x="2863553" y="2864142"/>
                    <a:pt x="2851959" y="2875349"/>
                    <a:pt x="2837909" y="2875069"/>
                  </a:cubicBezTo>
                  <a:lnTo>
                    <a:pt x="25041" y="2819370"/>
                  </a:lnTo>
                  <a:cubicBezTo>
                    <a:pt x="11100" y="2819094"/>
                    <a:pt x="0" y="2807608"/>
                    <a:pt x="200" y="2793665"/>
                  </a:cubicBezTo>
                  <a:lnTo>
                    <a:pt x="39977" y="25136"/>
                  </a:lnTo>
                  <a:cubicBezTo>
                    <a:pt x="40179" y="11171"/>
                    <a:pt x="51641" y="0"/>
                    <a:pt x="65607" y="158"/>
                  </a:cubicBezTo>
                  <a:close/>
                </a:path>
              </a:pathLst>
            </a:custGeom>
            <a:blipFill>
              <a:blip r:embed="rId6"/>
              <a:stretch>
                <a:fillRect l="-5627" r="-2052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10337826" y="2285778"/>
            <a:ext cx="4978374" cy="12099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800"/>
              </a:lnSpc>
              <a:spcBef>
                <a:spcPct val="0"/>
              </a:spcBef>
            </a:pPr>
            <a:r>
              <a:rPr lang="en-IN" sz="6600" dirty="0">
                <a:solidFill>
                  <a:srgbClr val="FFFFFF"/>
                </a:solidFill>
                <a:latin typeface="Magnolia Script"/>
                <a:ea typeface="Magnolia Script"/>
                <a:cs typeface="Magnolia Script"/>
                <a:sym typeface="Magnolia Script"/>
              </a:rPr>
              <a:t>Introduction</a:t>
            </a:r>
            <a:r>
              <a:rPr lang="en-IN" sz="7000" dirty="0">
                <a:solidFill>
                  <a:srgbClr val="FFFFFF"/>
                </a:solidFill>
                <a:latin typeface="Magnolia Script"/>
                <a:ea typeface="Magnolia Script"/>
                <a:cs typeface="Magnolia Script"/>
                <a:sym typeface="Magnolia Script"/>
              </a:rPr>
              <a:t> </a:t>
            </a:r>
            <a:endParaRPr lang="en-US" sz="7000" dirty="0">
              <a:solidFill>
                <a:srgbClr val="FFFFFF"/>
              </a:solidFill>
              <a:latin typeface="Magnolia Script"/>
              <a:ea typeface="Magnolia Script"/>
              <a:cs typeface="Magnolia Script"/>
              <a:sym typeface="Magnolia Script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10337826" y="3587001"/>
            <a:ext cx="2681025" cy="164213"/>
          </a:xfrm>
          <a:custGeom>
            <a:avLst/>
            <a:gdLst/>
            <a:ahLst/>
            <a:cxnLst/>
            <a:rect l="l" t="t" r="r" b="b"/>
            <a:pathLst>
              <a:path w="2681025" h="164213">
                <a:moveTo>
                  <a:pt x="0" y="0"/>
                </a:moveTo>
                <a:lnTo>
                  <a:pt x="2681025" y="0"/>
                </a:lnTo>
                <a:lnTo>
                  <a:pt x="2681025" y="164213"/>
                </a:lnTo>
                <a:lnTo>
                  <a:pt x="0" y="16421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20" name="TextBox 20"/>
          <p:cNvSpPr txBox="1"/>
          <p:nvPr/>
        </p:nvSpPr>
        <p:spPr>
          <a:xfrm>
            <a:off x="10337826" y="7246718"/>
            <a:ext cx="6730974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 obtain practical insights that can improve the Coffee Shop's performance by examining retail sales data</a:t>
            </a:r>
          </a:p>
          <a:p>
            <a:pPr algn="l">
              <a:spcBef>
                <a:spcPct val="0"/>
              </a:spcBef>
            </a:pPr>
            <a:endParaRPr lang="en-US"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spcBef>
                <a:spcPct val="0"/>
              </a:spcBef>
            </a:pPr>
            <a:endParaRPr lang="en-US"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spcBef>
                <a:spcPct val="0"/>
              </a:spcBef>
            </a:pPr>
            <a:endParaRPr lang="en-US"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0337826" y="6373143"/>
            <a:ext cx="2378606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9800"/>
              </a:lnSpc>
              <a:spcBef>
                <a:spcPct val="0"/>
              </a:spcBef>
              <a:defRPr sz="7000">
                <a:solidFill>
                  <a:srgbClr val="FFFFFF"/>
                </a:solidFill>
                <a:latin typeface="Magnolia Script"/>
                <a:ea typeface="Magnolia Script"/>
                <a:cs typeface="Magnolia Script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800" dirty="0">
                <a:sym typeface="Open Sans Bold"/>
              </a:rPr>
              <a:t>Objective</a:t>
            </a:r>
            <a:endParaRPr lang="en-US" sz="7200" dirty="0">
              <a:sym typeface="Open Sans Bold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59B0B2-F909-995B-B15A-A22C5D35E895}"/>
              </a:ext>
            </a:extLst>
          </p:cNvPr>
          <p:cNvSpPr txBox="1"/>
          <p:nvPr/>
        </p:nvSpPr>
        <p:spPr>
          <a:xfrm>
            <a:off x="10337826" y="4162224"/>
            <a:ext cx="68537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ct val="0"/>
              </a:spcBef>
            </a:pPr>
            <a:r>
              <a:rPr lang="en-IN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Coffeehouse</a:t>
            </a: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Sales Trends: Uncovering the Secrets of Coffee Sales ☕📊</a:t>
            </a:r>
          </a:p>
          <a:p>
            <a:pPr algn="l">
              <a:spcBef>
                <a:spcPct val="0"/>
              </a:spcBef>
            </a:pPr>
            <a:endParaRPr lang="en-US"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From Bean to Cup: The Fascinating Story of Coffee Sales</a:t>
            </a:r>
          </a:p>
        </p:txBody>
      </p:sp>
      <p:sp>
        <p:nvSpPr>
          <p:cNvPr id="26" name="Freeform 14">
            <a:extLst>
              <a:ext uri="{FF2B5EF4-FFF2-40B4-BE49-F238E27FC236}">
                <a16:creationId xmlns:a16="http://schemas.microsoft.com/office/drawing/2014/main" id="{A5B3CF7C-6BA4-9CAA-140E-2A3D0B9B398B}"/>
              </a:ext>
            </a:extLst>
          </p:cNvPr>
          <p:cNvSpPr/>
          <p:nvPr/>
        </p:nvSpPr>
        <p:spPr>
          <a:xfrm>
            <a:off x="10324119" y="7038947"/>
            <a:ext cx="2681025" cy="164213"/>
          </a:xfrm>
          <a:custGeom>
            <a:avLst/>
            <a:gdLst/>
            <a:ahLst/>
            <a:cxnLst/>
            <a:rect l="l" t="t" r="r" b="b"/>
            <a:pathLst>
              <a:path w="2681025" h="164213">
                <a:moveTo>
                  <a:pt x="0" y="0"/>
                </a:moveTo>
                <a:lnTo>
                  <a:pt x="2681025" y="0"/>
                </a:lnTo>
                <a:lnTo>
                  <a:pt x="2681025" y="164213"/>
                </a:lnTo>
                <a:lnTo>
                  <a:pt x="0" y="16421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111" b="-9111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9" name="Freeform 9"/>
          <p:cNvSpPr/>
          <p:nvPr/>
        </p:nvSpPr>
        <p:spPr>
          <a:xfrm>
            <a:off x="607403" y="1001804"/>
            <a:ext cx="291824" cy="332305"/>
          </a:xfrm>
          <a:custGeom>
            <a:avLst/>
            <a:gdLst/>
            <a:ahLst/>
            <a:cxnLst/>
            <a:rect l="l" t="t" r="r" b="b"/>
            <a:pathLst>
              <a:path w="291824" h="332305">
                <a:moveTo>
                  <a:pt x="0" y="0"/>
                </a:moveTo>
                <a:lnTo>
                  <a:pt x="291824" y="0"/>
                </a:lnTo>
                <a:lnTo>
                  <a:pt x="291824" y="332305"/>
                </a:lnTo>
                <a:lnTo>
                  <a:pt x="0" y="332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6019800" y="399482"/>
            <a:ext cx="6588410" cy="12099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800"/>
              </a:lnSpc>
              <a:spcBef>
                <a:spcPct val="0"/>
              </a:spcBef>
            </a:pPr>
            <a:r>
              <a:rPr lang="en-US" sz="7000" dirty="0">
                <a:solidFill>
                  <a:srgbClr val="FFFFFF"/>
                </a:solidFill>
                <a:latin typeface="Magnolia Script"/>
                <a:ea typeface="Magnolia Script"/>
                <a:cs typeface="Magnolia Script"/>
                <a:sym typeface="Magnolia Script"/>
              </a:rPr>
              <a:t>Analytics Board</a:t>
            </a:r>
          </a:p>
        </p:txBody>
      </p:sp>
      <p:sp>
        <p:nvSpPr>
          <p:cNvPr id="28" name="Freeform 28"/>
          <p:cNvSpPr/>
          <p:nvPr/>
        </p:nvSpPr>
        <p:spPr>
          <a:xfrm>
            <a:off x="7803487" y="1718719"/>
            <a:ext cx="2681025" cy="164213"/>
          </a:xfrm>
          <a:custGeom>
            <a:avLst/>
            <a:gdLst/>
            <a:ahLst/>
            <a:cxnLst/>
            <a:rect l="l" t="t" r="r" b="b"/>
            <a:pathLst>
              <a:path w="2681025" h="164213">
                <a:moveTo>
                  <a:pt x="0" y="0"/>
                </a:moveTo>
                <a:lnTo>
                  <a:pt x="2681026" y="0"/>
                </a:lnTo>
                <a:lnTo>
                  <a:pt x="2681026" y="164213"/>
                </a:lnTo>
                <a:lnTo>
                  <a:pt x="0" y="1642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6BE53-4FBA-FE61-5119-78E98C2A98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03" y="2335913"/>
            <a:ext cx="17223397" cy="754594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111" b="-9111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9" name="Freeform 9"/>
          <p:cNvSpPr/>
          <p:nvPr/>
        </p:nvSpPr>
        <p:spPr>
          <a:xfrm>
            <a:off x="607403" y="399482"/>
            <a:ext cx="291824" cy="332305"/>
          </a:xfrm>
          <a:custGeom>
            <a:avLst/>
            <a:gdLst/>
            <a:ahLst/>
            <a:cxnLst/>
            <a:rect l="l" t="t" r="r" b="b"/>
            <a:pathLst>
              <a:path w="291824" h="332305">
                <a:moveTo>
                  <a:pt x="0" y="0"/>
                </a:moveTo>
                <a:lnTo>
                  <a:pt x="291824" y="0"/>
                </a:lnTo>
                <a:lnTo>
                  <a:pt x="291824" y="332305"/>
                </a:lnTo>
                <a:lnTo>
                  <a:pt x="0" y="332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228600" y="63926"/>
            <a:ext cx="10210800" cy="12099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800"/>
              </a:lnSpc>
              <a:spcBef>
                <a:spcPct val="0"/>
              </a:spcBef>
            </a:pPr>
            <a:r>
              <a:rPr lang="en-US" sz="7000" dirty="0">
                <a:solidFill>
                  <a:srgbClr val="FFFFFF"/>
                </a:solidFill>
                <a:latin typeface="Magnolia Script"/>
                <a:ea typeface="Magnolia Script"/>
                <a:cs typeface="Magnolia Script"/>
                <a:sym typeface="Magnolia Script"/>
              </a:rPr>
              <a:t>Next steps in </a:t>
            </a:r>
            <a:r>
              <a:rPr lang="en-IN" sz="7000" dirty="0">
                <a:solidFill>
                  <a:srgbClr val="FFFFFF"/>
                </a:solidFill>
                <a:latin typeface="Magnolia Script"/>
                <a:ea typeface="Magnolia Script"/>
                <a:cs typeface="Magnolia Script"/>
                <a:sym typeface="Magnolia Script"/>
              </a:rPr>
              <a:t>Analysis </a:t>
            </a:r>
            <a:endParaRPr lang="en-US" sz="7000" dirty="0">
              <a:solidFill>
                <a:srgbClr val="FFFFFF"/>
              </a:solidFill>
              <a:latin typeface="Magnolia Script"/>
              <a:ea typeface="Magnolia Script"/>
              <a:cs typeface="Magnolia Script"/>
              <a:sym typeface="Magnolia Script"/>
            </a:endParaRPr>
          </a:p>
        </p:txBody>
      </p:sp>
      <p:sp>
        <p:nvSpPr>
          <p:cNvPr id="28" name="Freeform 28"/>
          <p:cNvSpPr/>
          <p:nvPr/>
        </p:nvSpPr>
        <p:spPr>
          <a:xfrm>
            <a:off x="1600200" y="1336760"/>
            <a:ext cx="2681025" cy="164213"/>
          </a:xfrm>
          <a:custGeom>
            <a:avLst/>
            <a:gdLst/>
            <a:ahLst/>
            <a:cxnLst/>
            <a:rect l="l" t="t" r="r" b="b"/>
            <a:pathLst>
              <a:path w="2681025" h="164213">
                <a:moveTo>
                  <a:pt x="0" y="0"/>
                </a:moveTo>
                <a:lnTo>
                  <a:pt x="2681026" y="0"/>
                </a:lnTo>
                <a:lnTo>
                  <a:pt x="2681026" y="164213"/>
                </a:lnTo>
                <a:lnTo>
                  <a:pt x="0" y="1642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7CB9F-5F19-BBA0-CCDA-E0315A01381F}"/>
              </a:ext>
            </a:extLst>
          </p:cNvPr>
          <p:cNvSpPr txBox="1"/>
          <p:nvPr/>
        </p:nvSpPr>
        <p:spPr>
          <a:xfrm>
            <a:off x="533400" y="1626747"/>
            <a:ext cx="17221200" cy="8628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do sales vary by day of the week and hour of the day?</a:t>
            </a:r>
            <a:endParaRPr lang="en-IN" sz="2400" kern="1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-&gt; Sales Variation by Day and Hour: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u="sng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Daily Sales:</a:t>
            </a:r>
            <a:r>
              <a:rPr lang="en-IN" sz="24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Sales are highest on Monday, followed by Tuesday, Wednesday, and Thursday, with a gradual decline toward the weekend.</a:t>
            </a:r>
          </a:p>
          <a:p>
            <a:r>
              <a:rPr lang="en-IN" sz="2400" u="sng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Hourly Sales:</a:t>
            </a:r>
            <a:r>
              <a:rPr lang="en-IN" sz="24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Sales peak around 10-11 AM and then again around 7 PM, suggesting a possible breakfast rush and a dinner/evening rush. The trend seems to be decreasing after 18:00</a:t>
            </a:r>
          </a:p>
          <a:p>
            <a:endParaRPr lang="en-IN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Are there any peak times for sales activity?</a:t>
            </a:r>
          </a:p>
          <a:p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-&gt; Peak Times for Sales Activity:</a:t>
            </a:r>
          </a:p>
          <a:p>
            <a:r>
              <a:rPr lang="en-US" sz="2400" u="sng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Daily: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Mondays appear to have the highest sales.</a:t>
            </a:r>
          </a:p>
          <a:p>
            <a:r>
              <a:rPr lang="en-US" sz="2400" u="sng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Hourly: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The busiest times are likely between 10-11 AM and 7 PM.</a:t>
            </a:r>
          </a:p>
          <a:p>
            <a:endParaRPr lang="en-IN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 What is the total sales revenue for each month?</a:t>
            </a:r>
          </a:p>
          <a:p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-&gt; The total sales revenue for each month:</a:t>
            </a:r>
          </a:p>
          <a:p>
            <a:endParaRPr lang="en-US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January: $81,677.74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February: $76,145.19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March: $98,834.68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April: $1,18,941.08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May: $1,56,727.76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June: $1,66,485.88</a:t>
            </a:r>
          </a:p>
          <a:p>
            <a:endParaRPr lang="en-IN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600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111" b="-9111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9" name="Freeform 9"/>
          <p:cNvSpPr/>
          <p:nvPr/>
        </p:nvSpPr>
        <p:spPr>
          <a:xfrm>
            <a:off x="607403" y="399482"/>
            <a:ext cx="291824" cy="332305"/>
          </a:xfrm>
          <a:custGeom>
            <a:avLst/>
            <a:gdLst/>
            <a:ahLst/>
            <a:cxnLst/>
            <a:rect l="l" t="t" r="r" b="b"/>
            <a:pathLst>
              <a:path w="291824" h="332305">
                <a:moveTo>
                  <a:pt x="0" y="0"/>
                </a:moveTo>
                <a:lnTo>
                  <a:pt x="291824" y="0"/>
                </a:lnTo>
                <a:lnTo>
                  <a:pt x="291824" y="332305"/>
                </a:lnTo>
                <a:lnTo>
                  <a:pt x="0" y="332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7CB9F-5F19-BBA0-CCDA-E0315A01381F}"/>
              </a:ext>
            </a:extLst>
          </p:cNvPr>
          <p:cNvSpPr txBox="1"/>
          <p:nvPr/>
        </p:nvSpPr>
        <p:spPr>
          <a:xfrm>
            <a:off x="533400" y="1485900"/>
            <a:ext cx="17221200" cy="8124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4. How do sales vary across different store locations?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-&gt; </a:t>
            </a:r>
            <a:r>
              <a:rPr lang="en-US" sz="24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Sales Variation Across Store Locations: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"Footfall and Sales over Various Store Locations" chart shows that the "Hell's Kitchen" location has the highest footfall and sales, followed by "Lower Manhattan" and "Astoria".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2400" kern="1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5. What is the average price/order per person?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average price per person is $4.69.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average order per person is $1.44.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en-US" sz="2400" kern="1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6. Which products are the bestselling in terms of quantity and revenue?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bestselling products in terms of quantity and revenue are Barista Espresso, Brewed Black Tea and Brewed Chai Tea.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2400" kern="1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7. How do sales vary by product category and type?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Product Category: The "Categories % Distribution Based on Sales" chart shows the percentage distribution of sales across different categories like Coffee(39%), Tea(28%), Bakery(12%), etc.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Product Type: The "Top 5 Products Based on Sales" chart provides information on the best-selling products within specific categories (e.g., coffee, tea, chocolate). </a:t>
            </a:r>
          </a:p>
        </p:txBody>
      </p:sp>
    </p:spTree>
    <p:extLst>
      <p:ext uri="{BB962C8B-B14F-4D97-AF65-F5344CB8AC3E}">
        <p14:creationId xmlns:p14="http://schemas.microsoft.com/office/powerpoint/2010/main" val="1396460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111" b="-9111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545660" y="2904731"/>
            <a:ext cx="291824" cy="332305"/>
          </a:xfrm>
          <a:custGeom>
            <a:avLst/>
            <a:gdLst/>
            <a:ahLst/>
            <a:cxnLst/>
            <a:rect l="l" t="t" r="r" b="b"/>
            <a:pathLst>
              <a:path w="291824" h="332305">
                <a:moveTo>
                  <a:pt x="0" y="0"/>
                </a:moveTo>
                <a:lnTo>
                  <a:pt x="291824" y="0"/>
                </a:lnTo>
                <a:lnTo>
                  <a:pt x="291824" y="332305"/>
                </a:lnTo>
                <a:lnTo>
                  <a:pt x="0" y="332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0095966" y="1767873"/>
            <a:ext cx="6538025" cy="9233740"/>
            <a:chOff x="0" y="0"/>
            <a:chExt cx="3267456" cy="461467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267456" cy="4618736"/>
            </a:xfrm>
            <a:custGeom>
              <a:avLst/>
              <a:gdLst/>
              <a:ahLst/>
              <a:cxnLst/>
              <a:rect l="l" t="t" r="r" b="b"/>
              <a:pathLst>
                <a:path w="3267456" h="4618736">
                  <a:moveTo>
                    <a:pt x="3267456" y="4618736"/>
                  </a:moveTo>
                  <a:lnTo>
                    <a:pt x="0" y="4618736"/>
                  </a:lnTo>
                  <a:lnTo>
                    <a:pt x="0" y="0"/>
                  </a:lnTo>
                  <a:lnTo>
                    <a:pt x="3267456" y="0"/>
                  </a:lnTo>
                  <a:lnTo>
                    <a:pt x="3267456" y="4618736"/>
                  </a:lnTo>
                  <a:close/>
                </a:path>
              </a:pathLst>
            </a:custGeom>
            <a:blipFill>
              <a:blip r:embed="rId5"/>
              <a:stretch>
                <a:fillRect l="-4" r="-4"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144163" y="140959"/>
              <a:ext cx="2993427" cy="4317015"/>
            </a:xfrm>
            <a:custGeom>
              <a:avLst/>
              <a:gdLst/>
              <a:ahLst/>
              <a:cxnLst/>
              <a:rect l="l" t="t" r="r" b="b"/>
              <a:pathLst>
                <a:path w="2993427" h="4317015">
                  <a:moveTo>
                    <a:pt x="2993427" y="12700"/>
                  </a:moveTo>
                  <a:lnTo>
                    <a:pt x="2935892" y="4317015"/>
                  </a:lnTo>
                  <a:lnTo>
                    <a:pt x="0" y="4275547"/>
                  </a:lnTo>
                  <a:lnTo>
                    <a:pt x="0" y="0"/>
                  </a:lnTo>
                  <a:lnTo>
                    <a:pt x="2993427" y="12700"/>
                  </a:lnTo>
                  <a:close/>
                </a:path>
              </a:pathLst>
            </a:custGeom>
            <a:blipFill>
              <a:blip r:embed="rId6"/>
              <a:stretch>
                <a:fillRect t="-2037" b="-2037"/>
              </a:stretch>
            </a:blip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6705600" y="-380145"/>
            <a:ext cx="4464000" cy="6304566"/>
            <a:chOff x="0" y="0"/>
            <a:chExt cx="3267456" cy="461467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267456" cy="4618736"/>
            </a:xfrm>
            <a:custGeom>
              <a:avLst/>
              <a:gdLst/>
              <a:ahLst/>
              <a:cxnLst/>
              <a:rect l="l" t="t" r="r" b="b"/>
              <a:pathLst>
                <a:path w="3267456" h="4618736">
                  <a:moveTo>
                    <a:pt x="3267456" y="4618736"/>
                  </a:moveTo>
                  <a:lnTo>
                    <a:pt x="0" y="4618736"/>
                  </a:lnTo>
                  <a:lnTo>
                    <a:pt x="0" y="0"/>
                  </a:lnTo>
                  <a:lnTo>
                    <a:pt x="3267456" y="0"/>
                  </a:lnTo>
                  <a:lnTo>
                    <a:pt x="3267456" y="4618736"/>
                  </a:lnTo>
                  <a:close/>
                </a:path>
              </a:pathLst>
            </a:custGeom>
            <a:blipFill>
              <a:blip r:embed="rId5"/>
              <a:stretch>
                <a:fillRect l="-4" r="-4"/>
              </a:stretch>
            </a:blipFill>
          </p:spPr>
        </p:sp>
        <p:sp>
          <p:nvSpPr>
            <p:cNvPr id="20" name="Freeform 20"/>
            <p:cNvSpPr/>
            <p:nvPr/>
          </p:nvSpPr>
          <p:spPr>
            <a:xfrm>
              <a:off x="144163" y="140959"/>
              <a:ext cx="2993427" cy="4317015"/>
            </a:xfrm>
            <a:custGeom>
              <a:avLst/>
              <a:gdLst/>
              <a:ahLst/>
              <a:cxnLst/>
              <a:rect l="l" t="t" r="r" b="b"/>
              <a:pathLst>
                <a:path w="2993427" h="4317015">
                  <a:moveTo>
                    <a:pt x="2993427" y="12700"/>
                  </a:moveTo>
                  <a:lnTo>
                    <a:pt x="2935892" y="4317015"/>
                  </a:lnTo>
                  <a:lnTo>
                    <a:pt x="0" y="4275547"/>
                  </a:lnTo>
                  <a:lnTo>
                    <a:pt x="0" y="0"/>
                  </a:lnTo>
                  <a:lnTo>
                    <a:pt x="2993427" y="12700"/>
                  </a:lnTo>
                  <a:close/>
                </a:path>
              </a:pathLst>
            </a:custGeom>
            <a:blipFill>
              <a:blip r:embed="rId7"/>
              <a:stretch>
                <a:fillRect t="-2037" b="-2037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1383143" y="2365737"/>
            <a:ext cx="4694744" cy="1193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00"/>
              </a:lnSpc>
              <a:spcBef>
                <a:spcPct val="0"/>
              </a:spcBef>
            </a:pPr>
            <a:r>
              <a:rPr lang="en-US" sz="7000">
                <a:solidFill>
                  <a:srgbClr val="FFFFFF"/>
                </a:solidFill>
                <a:latin typeface="Magnolia Script"/>
                <a:ea typeface="Magnolia Script"/>
                <a:cs typeface="Magnolia Script"/>
                <a:sym typeface="Magnolia Script"/>
              </a:rPr>
              <a:t>Thank You</a:t>
            </a:r>
          </a:p>
        </p:txBody>
      </p:sp>
      <p:sp>
        <p:nvSpPr>
          <p:cNvPr id="22" name="Freeform 22"/>
          <p:cNvSpPr/>
          <p:nvPr/>
        </p:nvSpPr>
        <p:spPr>
          <a:xfrm>
            <a:off x="1383143" y="3666960"/>
            <a:ext cx="2681025" cy="164213"/>
          </a:xfrm>
          <a:custGeom>
            <a:avLst/>
            <a:gdLst/>
            <a:ahLst/>
            <a:cxnLst/>
            <a:rect l="l" t="t" r="r" b="b"/>
            <a:pathLst>
              <a:path w="2681025" h="164213">
                <a:moveTo>
                  <a:pt x="0" y="0"/>
                </a:moveTo>
                <a:lnTo>
                  <a:pt x="2681026" y="0"/>
                </a:lnTo>
                <a:lnTo>
                  <a:pt x="2681026" y="164213"/>
                </a:lnTo>
                <a:lnTo>
                  <a:pt x="0" y="1642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383143" y="4669161"/>
            <a:ext cx="4427099" cy="2033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 appreciate your time and interest in our Coffeehouse Sales Trends project.</a:t>
            </a: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Your feedback and questions are welcome!</a:t>
            </a: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Stay caffeinated and keep exploring!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460</Words>
  <Application>Microsoft Office PowerPoint</Application>
  <PresentationFormat>Custom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Open Sans Bold</vt:lpstr>
      <vt:lpstr>Calibri</vt:lpstr>
      <vt:lpstr>Arial</vt:lpstr>
      <vt:lpstr>Open Sans</vt:lpstr>
      <vt:lpstr>Magnolia 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Modern Coffee Presentation</dc:title>
  <cp:lastModifiedBy>Himanshu Shekhar Pathak</cp:lastModifiedBy>
  <cp:revision>8</cp:revision>
  <dcterms:created xsi:type="dcterms:W3CDTF">2006-08-16T00:00:00Z</dcterms:created>
  <dcterms:modified xsi:type="dcterms:W3CDTF">2024-07-28T18:45:51Z</dcterms:modified>
  <dc:identifier>DAGMPmOnLjU</dc:identifier>
</cp:coreProperties>
</file>

<file path=docProps/thumbnail.jpeg>
</file>